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81" r:id="rId3"/>
    <p:sldId id="283" r:id="rId4"/>
    <p:sldId id="292" r:id="rId5"/>
    <p:sldId id="268" r:id="rId6"/>
    <p:sldId id="295" r:id="rId7"/>
    <p:sldId id="289" r:id="rId8"/>
    <p:sldId id="294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47" autoAdjust="0"/>
    <p:restoredTop sz="94610"/>
  </p:normalViewPr>
  <p:slideViewPr>
    <p:cSldViewPr snapToGrid="0" snapToObjects="1">
      <p:cViewPr>
        <p:scale>
          <a:sx n="145" d="100"/>
          <a:sy n="145" d="100"/>
        </p:scale>
        <p:origin x="-234" y="-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 H" userId="64fad0f2bd3d877b" providerId="LiveId" clId="{EF9FF2EA-8F2D-45C6-B0BD-23BEDCE70B0B}"/>
    <pc:docChg chg="custSel addSld delSld modSld">
      <pc:chgData name="N H" userId="64fad0f2bd3d877b" providerId="LiveId" clId="{EF9FF2EA-8F2D-45C6-B0BD-23BEDCE70B0B}" dt="2026-08-07T19:59:02.176" v="77" actId="2696"/>
      <pc:docMkLst>
        <pc:docMk/>
      </pc:docMkLst>
      <pc:sldChg chg="del">
        <pc:chgData name="N H" userId="64fad0f2bd3d877b" providerId="LiveId" clId="{EF9FF2EA-8F2D-45C6-B0BD-23BEDCE70B0B}" dt="2026-08-07T19:45:40.311" v="75" actId="2696"/>
        <pc:sldMkLst>
          <pc:docMk/>
          <pc:sldMk cId="0" sldId="259"/>
        </pc:sldMkLst>
      </pc:sldChg>
      <pc:sldChg chg="modSp mod">
        <pc:chgData name="N H" userId="64fad0f2bd3d877b" providerId="LiveId" clId="{EF9FF2EA-8F2D-45C6-B0BD-23BEDCE70B0B}" dt="2026-08-07T19:44:00.870" v="73" actId="255"/>
        <pc:sldMkLst>
          <pc:docMk/>
          <pc:sldMk cId="3456382482" sldId="268"/>
        </pc:sldMkLst>
        <pc:spChg chg="mod">
          <ac:chgData name="N H" userId="64fad0f2bd3d877b" providerId="LiveId" clId="{EF9FF2EA-8F2D-45C6-B0BD-23BEDCE70B0B}" dt="2026-08-07T19:44:00.870" v="73" actId="255"/>
          <ac:spMkLst>
            <pc:docMk/>
            <pc:sldMk cId="3456382482" sldId="268"/>
            <ac:spMk id="14" creationId="{B01C083E-6867-AE4F-63A8-3FA31D87229D}"/>
          </ac:spMkLst>
        </pc:spChg>
        <pc:spChg chg="mod">
          <ac:chgData name="N H" userId="64fad0f2bd3d877b" providerId="LiveId" clId="{EF9FF2EA-8F2D-45C6-B0BD-23BEDCE70B0B}" dt="2026-08-07T19:43:42.113" v="72" actId="20577"/>
          <ac:spMkLst>
            <pc:docMk/>
            <pc:sldMk cId="3456382482" sldId="268"/>
            <ac:spMk id="22" creationId="{EA6B10FA-48F4-7CDC-EA55-C04512254812}"/>
          </ac:spMkLst>
        </pc:spChg>
      </pc:sldChg>
      <pc:sldChg chg="delSp mod">
        <pc:chgData name="N H" userId="64fad0f2bd3d877b" providerId="LiveId" clId="{EF9FF2EA-8F2D-45C6-B0BD-23BEDCE70B0B}" dt="2026-08-07T19:36:33.402" v="5" actId="478"/>
        <pc:sldMkLst>
          <pc:docMk/>
          <pc:sldMk cId="3961923350" sldId="283"/>
        </pc:sldMkLst>
        <pc:spChg chg="del">
          <ac:chgData name="N H" userId="64fad0f2bd3d877b" providerId="LiveId" clId="{EF9FF2EA-8F2D-45C6-B0BD-23BEDCE70B0B}" dt="2026-08-07T19:36:33.402" v="5" actId="478"/>
          <ac:spMkLst>
            <pc:docMk/>
            <pc:sldMk cId="3961923350" sldId="283"/>
            <ac:spMk id="4" creationId="{0929CF76-AA3D-55D4-8B77-6B289A60BF47}"/>
          </ac:spMkLst>
        </pc:spChg>
      </pc:sldChg>
      <pc:sldChg chg="del">
        <pc:chgData name="N H" userId="64fad0f2bd3d877b" providerId="LiveId" clId="{EF9FF2EA-8F2D-45C6-B0BD-23BEDCE70B0B}" dt="2026-08-07T19:35:50.216" v="1" actId="2696"/>
        <pc:sldMkLst>
          <pc:docMk/>
          <pc:sldMk cId="1983384827" sldId="285"/>
        </pc:sldMkLst>
      </pc:sldChg>
      <pc:sldChg chg="del">
        <pc:chgData name="N H" userId="64fad0f2bd3d877b" providerId="LiveId" clId="{EF9FF2EA-8F2D-45C6-B0BD-23BEDCE70B0B}" dt="2026-08-07T19:36:09.446" v="2" actId="2696"/>
        <pc:sldMkLst>
          <pc:docMk/>
          <pc:sldMk cId="2567915383" sldId="287"/>
        </pc:sldMkLst>
      </pc:sldChg>
      <pc:sldChg chg="del">
        <pc:chgData name="N H" userId="64fad0f2bd3d877b" providerId="LiveId" clId="{EF9FF2EA-8F2D-45C6-B0BD-23BEDCE70B0B}" dt="2026-08-07T19:44:26.352" v="74" actId="2696"/>
        <pc:sldMkLst>
          <pc:docMk/>
          <pc:sldMk cId="1996468220" sldId="288"/>
        </pc:sldMkLst>
      </pc:sldChg>
      <pc:sldChg chg="del">
        <pc:chgData name="N H" userId="64fad0f2bd3d877b" providerId="LiveId" clId="{EF9FF2EA-8F2D-45C6-B0BD-23BEDCE70B0B}" dt="2026-08-07T19:35:44.631" v="0" actId="2696"/>
        <pc:sldMkLst>
          <pc:docMk/>
          <pc:sldMk cId="3519540904" sldId="291"/>
        </pc:sldMkLst>
      </pc:sldChg>
      <pc:sldChg chg="delSp modSp mod">
        <pc:chgData name="N H" userId="64fad0f2bd3d877b" providerId="LiveId" clId="{EF9FF2EA-8F2D-45C6-B0BD-23BEDCE70B0B}" dt="2026-08-07T19:42:12.546" v="70" actId="20577"/>
        <pc:sldMkLst>
          <pc:docMk/>
          <pc:sldMk cId="2709103269" sldId="292"/>
        </pc:sldMkLst>
        <pc:spChg chg="del">
          <ac:chgData name="N H" userId="64fad0f2bd3d877b" providerId="LiveId" clId="{EF9FF2EA-8F2D-45C6-B0BD-23BEDCE70B0B}" dt="2026-08-07T19:36:27.733" v="4" actId="478"/>
          <ac:spMkLst>
            <pc:docMk/>
            <pc:sldMk cId="2709103269" sldId="292"/>
            <ac:spMk id="4" creationId="{AE9D429B-240D-37CE-5022-3A6798089D0D}"/>
          </ac:spMkLst>
        </pc:spChg>
        <pc:spChg chg="mod">
          <ac:chgData name="N H" userId="64fad0f2bd3d877b" providerId="LiveId" clId="{EF9FF2EA-8F2D-45C6-B0BD-23BEDCE70B0B}" dt="2026-08-07T19:41:37.827" v="66" actId="20577"/>
          <ac:spMkLst>
            <pc:docMk/>
            <pc:sldMk cId="2709103269" sldId="292"/>
            <ac:spMk id="5" creationId="{14648735-8912-C6A4-C18D-34D3E14B9316}"/>
          </ac:spMkLst>
        </pc:spChg>
        <pc:spChg chg="mod">
          <ac:chgData name="N H" userId="64fad0f2bd3d877b" providerId="LiveId" clId="{EF9FF2EA-8F2D-45C6-B0BD-23BEDCE70B0B}" dt="2026-08-07T19:42:02.014" v="69" actId="20577"/>
          <ac:spMkLst>
            <pc:docMk/>
            <pc:sldMk cId="2709103269" sldId="292"/>
            <ac:spMk id="10" creationId="{938E0347-261F-BA80-88A7-7A3B8F3812CE}"/>
          </ac:spMkLst>
        </pc:spChg>
        <pc:spChg chg="mod">
          <ac:chgData name="N H" userId="64fad0f2bd3d877b" providerId="LiveId" clId="{EF9FF2EA-8F2D-45C6-B0BD-23BEDCE70B0B}" dt="2026-08-07T19:42:12.546" v="70" actId="20577"/>
          <ac:spMkLst>
            <pc:docMk/>
            <pc:sldMk cId="2709103269" sldId="292"/>
            <ac:spMk id="11" creationId="{A8DB585A-C82F-8CB1-7D48-3E4AA1EDFACB}"/>
          </ac:spMkLst>
        </pc:spChg>
      </pc:sldChg>
      <pc:sldChg chg="del">
        <pc:chgData name="N H" userId="64fad0f2bd3d877b" providerId="LiveId" clId="{EF9FF2EA-8F2D-45C6-B0BD-23BEDCE70B0B}" dt="2026-08-07T19:36:12.323" v="3" actId="2696"/>
        <pc:sldMkLst>
          <pc:docMk/>
          <pc:sldMk cId="363059922" sldId="293"/>
        </pc:sldMkLst>
      </pc:sldChg>
      <pc:sldChg chg="add del">
        <pc:chgData name="N H" userId="64fad0f2bd3d877b" providerId="LiveId" clId="{EF9FF2EA-8F2D-45C6-B0BD-23BEDCE70B0B}" dt="2026-08-07T19:59:02.176" v="77" actId="2696"/>
        <pc:sldMkLst>
          <pc:docMk/>
          <pc:sldMk cId="2388016339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97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D60B-A39B-D0F2-3E60-63B88DCC7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A09FFE-C41D-9BC2-E3C9-9895F4EF2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2AD15-AEB3-F0B6-64BC-AE9F066E5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87C6B-047D-2538-0292-2F2F7542B4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4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156D0-D136-7E88-C1E6-1C50EAEE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159312-59FC-CC66-224E-0E8340AC8A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5843E6-96D0-5D09-F158-64623E909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C3A20-D9BB-1E2C-6F78-3723D96B20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48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418C4-7CC2-445D-0A8E-9D9E741AF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9825CA-3FEF-FB03-987B-D89AC0FB0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EB1B6D-D512-1054-D88C-4C3B2A6D2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68C9-4C08-6FAA-B918-6212623931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80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E73C2-06CC-1352-1E99-6BE6E0981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31FCB-AA36-5F5D-0320-B3ABFE2D8A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D93BD-75D1-B641-813D-6E78ED6E3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3F3AC-83E8-BF73-5EF2-46C078BC3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73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56449-781F-4FDD-4600-FA497E55C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8945D-31CB-589D-8F5D-67EE0E658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B1B28-67AD-646C-F7A1-96B652826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91AED-9539-18B2-B18D-E51B938563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20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8E631-9345-37E9-A855-2916CB380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12970F-7B7A-8BA4-E357-6FC3FF73E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170568-C068-58BA-1343-6CB25E116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840D6-98FA-89DE-9B83-CD4AE3169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47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F90B9-EDF0-8356-E053-1125FCF7C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D684F2-2317-BD7A-E37F-FF8CCDCC4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A8E20-59D6-D5C0-0660-F08E90477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9CE23-2E7D-2CB9-1F26-F426F4E756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7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FA00C8-E2E0-EA39-EC4C-26DAB930FC3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267700" y="4958080"/>
            <a:ext cx="833438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Cisco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943600" y="2926080"/>
            <a:ext cx="3200400" cy="2217420"/>
          </a:xfrm>
          <a:prstGeom prst="rect">
            <a:avLst/>
          </a:prstGeom>
          <a:solidFill>
            <a:srgbClr val="B22234"/>
          </a:solidFill>
          <a:ln w="12700">
            <a:solidFill>
              <a:srgbClr val="B222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39" y="1554480"/>
            <a:ext cx="8603749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Capital Reserve Committee</a:t>
            </a:r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 Special Assessment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48640" y="33832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F5C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10,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FC90F-769A-78DB-D1D4-5A21FD03B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39D402C-F3F4-696A-BEA3-D9B19BF8B97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A"/>
          </a:solidFill>
          <a:ln w="12700">
            <a:solidFill>
              <a:srgbClr val="F0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B04802F-9200-8C3D-14AA-1DE11FD79CF4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062E515-B0D8-DD65-1B7F-59AFEFE51754}"/>
              </a:ext>
            </a:extLst>
          </p:cNvPr>
          <p:cNvSpPr/>
          <p:nvPr/>
        </p:nvSpPr>
        <p:spPr>
          <a:xfrm>
            <a:off x="365760" y="347472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Decks – Timing &amp; Funding</a:t>
            </a:r>
            <a:endParaRPr lang="en-US" sz="26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D0FB7E29-8EC3-F715-EF06-5115716551C4}"/>
              </a:ext>
            </a:extLst>
          </p:cNvPr>
          <p:cNvSpPr/>
          <p:nvPr/>
        </p:nvSpPr>
        <p:spPr>
          <a:xfrm>
            <a:off x="228600" y="1520714"/>
            <a:ext cx="4023360" cy="2994660"/>
          </a:xfrm>
          <a:prstGeom prst="rect">
            <a:avLst/>
          </a:prstGeom>
          <a:solidFill>
            <a:srgbClr val="E8EDF7"/>
          </a:solidFill>
          <a:ln w="12700">
            <a:solidFill>
              <a:srgbClr val="F5C6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EE021C3-3272-D787-B105-7376CFA607D4}"/>
              </a:ext>
            </a:extLst>
          </p:cNvPr>
          <p:cNvSpPr/>
          <p:nvPr/>
        </p:nvSpPr>
        <p:spPr>
          <a:xfrm>
            <a:off x="502920" y="1600451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F8B"/>
                </a:solidFill>
                <a:latin typeface="Cambria" pitchFamily="34" charset="0"/>
                <a:ea typeface="Cambria" pitchFamily="34" charset="-122"/>
              </a:rPr>
              <a:t>Timeline</a:t>
            </a: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8D6D01F-4AE7-2BFB-0AB5-D77BA60B69F3}"/>
              </a:ext>
            </a:extLst>
          </p:cNvPr>
          <p:cNvSpPr/>
          <p:nvPr/>
        </p:nvSpPr>
        <p:spPr>
          <a:xfrm>
            <a:off x="365760" y="2349252"/>
            <a:ext cx="37490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Deck rebuild determination – 6/30/26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concepts complete – 7/6/26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design complete – 7/21/26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 received – 7/31/26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negotiation complete-8/8/26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meeting &amp; vote- 8/10/26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restarts – 8/17/26 est.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complete – 10/26/26 est.</a:t>
            </a:r>
            <a:endParaRPr lang="en-US" sz="14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D09D5E4-7EDA-8AFF-63C7-98F320B4FB5C}"/>
              </a:ext>
            </a:extLst>
          </p:cNvPr>
          <p:cNvSpPr/>
          <p:nvPr/>
        </p:nvSpPr>
        <p:spPr>
          <a:xfrm>
            <a:off x="4594860" y="1520714"/>
            <a:ext cx="3931920" cy="2994660"/>
          </a:xfrm>
          <a:prstGeom prst="rect">
            <a:avLst/>
          </a:prstGeom>
          <a:solidFill>
            <a:srgbClr val="E8EDF7"/>
          </a:solidFill>
          <a:ln w="12700">
            <a:solidFill>
              <a:srgbClr val="F5C6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E5138A3-8F32-0F70-994B-413C066442BB}"/>
              </a:ext>
            </a:extLst>
          </p:cNvPr>
          <p:cNvSpPr/>
          <p:nvPr/>
        </p:nvSpPr>
        <p:spPr>
          <a:xfrm>
            <a:off x="4846320" y="15773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F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Funding 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38B35F4-6D23-C6E2-27FB-F2AAE8CD521C}"/>
              </a:ext>
            </a:extLst>
          </p:cNvPr>
          <p:cNvSpPr/>
          <p:nvPr/>
        </p:nvSpPr>
        <p:spPr>
          <a:xfrm>
            <a:off x="4800600" y="2207143"/>
            <a:ext cx="37490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 FY special assessment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Reserves</a:t>
            </a:r>
            <a:endParaRPr lang="en-US" sz="1400" dirty="0"/>
          </a:p>
          <a:p>
            <a:pPr>
              <a:spcAft>
                <a:spcPts val="600"/>
              </a:spcAft>
              <a:buSzPct val="100000"/>
            </a:pPr>
            <a:endParaRPr lang="en-US" sz="1400" dirty="0">
              <a:solidFill>
                <a:srgbClr val="0D1F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600"/>
              </a:spcAft>
              <a:buSzPct val="100000"/>
            </a:pPr>
            <a:r>
              <a:rPr lang="en-US" sz="1400" dirty="0"/>
              <a:t>*</a:t>
            </a: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Require owner vote &amp; approval</a:t>
            </a:r>
            <a:endParaRPr lang="en-US" sz="1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5C8EDF-2BFD-A2E1-F7D2-AD5E6AEA5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312" y="0"/>
            <a:ext cx="1770077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4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F9BF-857A-9A7C-9B75-C8CF94E13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AB23DA5-E56E-7D39-979C-67D53D12E41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A"/>
          </a:solidFill>
          <a:ln w="12700">
            <a:solidFill>
              <a:srgbClr val="F0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27B67CE-ABC0-3A27-DFF0-E1D215771618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DA9621D-A964-2805-D375-02D014F1D36B}"/>
              </a:ext>
            </a:extLst>
          </p:cNvPr>
          <p:cNvSpPr/>
          <p:nvPr/>
        </p:nvSpPr>
        <p:spPr>
          <a:xfrm>
            <a:off x="365760" y="347472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Decks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38AE0FF-E58D-FEE0-49E3-6F0A21ADB2A7}"/>
              </a:ext>
            </a:extLst>
          </p:cNvPr>
          <p:cNvSpPr/>
          <p:nvPr/>
        </p:nvSpPr>
        <p:spPr>
          <a:xfrm>
            <a:off x="365760" y="1097280"/>
            <a:ext cx="2743200" cy="914400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58483CF-1DD8-ECD8-75DE-E9F96319C0AB}"/>
              </a:ext>
            </a:extLst>
          </p:cNvPr>
          <p:cNvSpPr/>
          <p:nvPr/>
        </p:nvSpPr>
        <p:spPr>
          <a:xfrm>
            <a:off x="457200" y="114300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C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11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20B7EDC-F819-FB10-DF6E-D5561FCC2F8E}"/>
              </a:ext>
            </a:extLst>
          </p:cNvPr>
          <p:cNvSpPr/>
          <p:nvPr/>
        </p:nvSpPr>
        <p:spPr>
          <a:xfrm>
            <a:off x="457200" y="14173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Delayed – 10 weeks</a:t>
            </a:r>
            <a:endParaRPr lang="en-US" sz="16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5273EBC-F752-2325-ACF9-3EFBB740CC19}"/>
              </a:ext>
            </a:extLst>
          </p:cNvPr>
          <p:cNvSpPr/>
          <p:nvPr/>
        </p:nvSpPr>
        <p:spPr>
          <a:xfrm>
            <a:off x="365760" y="2148840"/>
            <a:ext cx="4023360" cy="2514600"/>
          </a:xfrm>
          <a:prstGeom prst="rect">
            <a:avLst/>
          </a:prstGeom>
          <a:solidFill>
            <a:srgbClr val="E8EDF7"/>
          </a:solidFill>
          <a:ln w="12700">
            <a:solidFill>
              <a:srgbClr val="F5C6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BDCF714-DB62-FE0A-6178-D605F48C5288}"/>
              </a:ext>
            </a:extLst>
          </p:cNvPr>
          <p:cNvSpPr/>
          <p:nvPr/>
        </p:nvSpPr>
        <p:spPr>
          <a:xfrm>
            <a:off x="502920" y="221284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F8B"/>
                </a:solidFill>
                <a:latin typeface="Cambria" pitchFamily="34" charset="0"/>
                <a:ea typeface="Cambria" pitchFamily="34" charset="-122"/>
              </a:rPr>
              <a:t>Decks over grass</a:t>
            </a: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C8D7D28-9D69-18C8-FB33-B778BF383F01}"/>
              </a:ext>
            </a:extLst>
          </p:cNvPr>
          <p:cNvSpPr/>
          <p:nvPr/>
        </p:nvSpPr>
        <p:spPr>
          <a:xfrm>
            <a:off x="457200" y="2652893"/>
            <a:ext cx="37490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piers &amp; wooden support posts will be added, matching the end decks.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Wooden corner posts for railing will be used on both the upper &amp; lower deck to maintain aesthetics.</a:t>
            </a:r>
            <a:endParaRPr lang="en-US" sz="1400" dirty="0"/>
          </a:p>
          <a:p>
            <a:pPr>
              <a:spcAft>
                <a:spcPts val="600"/>
              </a:spcAft>
              <a:buSzPct val="100000"/>
            </a:pPr>
            <a:endParaRPr lang="en-US" sz="1400" dirty="0">
              <a:solidFill>
                <a:srgbClr val="0D1F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2AFB6D0-6375-C6EC-FBB7-20283ACE5DDC}"/>
              </a:ext>
            </a:extLst>
          </p:cNvPr>
          <p:cNvSpPr/>
          <p:nvPr/>
        </p:nvSpPr>
        <p:spPr>
          <a:xfrm>
            <a:off x="4663440" y="2148840"/>
            <a:ext cx="4023360" cy="2514600"/>
          </a:xfrm>
          <a:prstGeom prst="rect">
            <a:avLst/>
          </a:prstGeom>
          <a:solidFill>
            <a:srgbClr val="E8EDF7"/>
          </a:solidFill>
          <a:ln w="12700">
            <a:solidFill>
              <a:srgbClr val="F5C6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D3BCD81-EFE2-B390-E895-9B644ECF431A}"/>
              </a:ext>
            </a:extLst>
          </p:cNvPr>
          <p:cNvSpPr/>
          <p:nvPr/>
        </p:nvSpPr>
        <p:spPr>
          <a:xfrm>
            <a:off x="4800600" y="221284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F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Decks over asphalt 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483DB1B-B208-994D-A1A5-DCDA749304F0}"/>
              </a:ext>
            </a:extLst>
          </p:cNvPr>
          <p:cNvSpPr/>
          <p:nvPr/>
        </p:nvSpPr>
        <p:spPr>
          <a:xfrm>
            <a:off x="4800600" y="2651760"/>
            <a:ext cx="37490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/>
              <a:t>Steel tension rods will be used to hold up the decks.  They will attach to the vertical wall structure &amp; the deck structure.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/>
              <a:t>Wall structure will be “beefed up” 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/>
              <a:t>Metal corner posts for the railing is required so that there is room to make the attachments of the rod.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BBAF736-9A18-F5D5-D9A9-DE18E7EE9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312" y="0"/>
            <a:ext cx="1770077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2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09746-DA4D-ED98-A175-92C9D4982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17A1D7A-DBB2-F9A3-B4BF-D80249F90D2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4FA"/>
          </a:solidFill>
          <a:ln w="12700">
            <a:solidFill>
              <a:srgbClr val="F0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0A4E365-523A-075B-D837-EC5CD3A25B48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4648735-8912-C6A4-C18D-34D3E14B9316}"/>
              </a:ext>
            </a:extLst>
          </p:cNvPr>
          <p:cNvSpPr/>
          <p:nvPr/>
        </p:nvSpPr>
        <p:spPr>
          <a:xfrm>
            <a:off x="365760" y="347472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Decks over grass– Decision Factors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99EC45E-BAC5-A51A-9769-72D88A11D437}"/>
              </a:ext>
            </a:extLst>
          </p:cNvPr>
          <p:cNvSpPr/>
          <p:nvPr/>
        </p:nvSpPr>
        <p:spPr>
          <a:xfrm>
            <a:off x="365760" y="1097280"/>
            <a:ext cx="2743200" cy="914400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DE1C440-EBB6-0297-3951-03CA60A8027E}"/>
              </a:ext>
            </a:extLst>
          </p:cNvPr>
          <p:cNvSpPr/>
          <p:nvPr/>
        </p:nvSpPr>
        <p:spPr>
          <a:xfrm>
            <a:off x="457200" y="114300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5C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11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D1DBAEA-857E-671F-CF8E-589E69D7610A}"/>
              </a:ext>
            </a:extLst>
          </p:cNvPr>
          <p:cNvSpPr/>
          <p:nvPr/>
        </p:nvSpPr>
        <p:spPr>
          <a:xfrm>
            <a:off x="457200" y="14173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Delayed – 10 weeks</a:t>
            </a:r>
            <a:endParaRPr lang="en-US" sz="16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D822D563-DED9-2CA1-C6D8-4256DC727ACC}"/>
              </a:ext>
            </a:extLst>
          </p:cNvPr>
          <p:cNvSpPr/>
          <p:nvPr/>
        </p:nvSpPr>
        <p:spPr>
          <a:xfrm>
            <a:off x="228600" y="2148840"/>
            <a:ext cx="8366760" cy="2514600"/>
          </a:xfrm>
          <a:prstGeom prst="rect">
            <a:avLst/>
          </a:prstGeom>
          <a:solidFill>
            <a:srgbClr val="E8EDF7"/>
          </a:solidFill>
          <a:ln w="12700">
            <a:solidFill>
              <a:srgbClr val="F5C6C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38E0347-261F-BA80-88A7-7A3B8F3812CE}"/>
              </a:ext>
            </a:extLst>
          </p:cNvPr>
          <p:cNvSpPr/>
          <p:nvPr/>
        </p:nvSpPr>
        <p:spPr>
          <a:xfrm>
            <a:off x="502919" y="2212848"/>
            <a:ext cx="74504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F8B"/>
                </a:solidFill>
                <a:latin typeface="Cambria" pitchFamily="34" charset="0"/>
                <a:ea typeface="Cambria" pitchFamily="34" charset="-122"/>
              </a:rPr>
              <a:t>Why Post &amp; Pier System was chosen over Tension Rod System</a:t>
            </a: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8DB585A-C82F-8CB1-7D48-3E4AA1EDFACB}"/>
              </a:ext>
            </a:extLst>
          </p:cNvPr>
          <p:cNvSpPr/>
          <p:nvPr/>
        </p:nvSpPr>
        <p:spPr>
          <a:xfrm>
            <a:off x="457200" y="3131820"/>
            <a:ext cx="7848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10,000 sf of previously installed NEW siding removed &amp; replaced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Tension Rod system is more costly per deck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Tension Rod manufacture has an approx. 2-4 wk. lead time, leading to overall delay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Unknown conditions inside the walls, could lead to significant costs over 88 decks vs 16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D1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Contractor is well versed in Post &amp; Pier systems and will be able to progress quickly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1400" dirty="0">
              <a:solidFill>
                <a:srgbClr val="0D1F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1400" dirty="0">
              <a:solidFill>
                <a:srgbClr val="0D1F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1400" dirty="0"/>
          </a:p>
          <a:p>
            <a:pPr>
              <a:spcAft>
                <a:spcPts val="600"/>
              </a:spcAft>
              <a:buSzPct val="100000"/>
            </a:pPr>
            <a:endParaRPr lang="en-US" sz="1400" dirty="0">
              <a:solidFill>
                <a:srgbClr val="0D1F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82FB26-9179-8E25-92BF-748ADC087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312" y="0"/>
            <a:ext cx="1770077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03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DA002-1381-EF12-F189-9AE27EB5B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20B82B57-48C7-67C7-66C4-D04A22DC17DC}"/>
              </a:ext>
            </a:extLst>
          </p:cNvPr>
          <p:cNvSpPr/>
          <p:nvPr/>
        </p:nvSpPr>
        <p:spPr>
          <a:xfrm>
            <a:off x="16777" y="0"/>
            <a:ext cx="9144000" cy="677822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F6A0E85-FA12-4020-8794-1C1A538E1A95}"/>
              </a:ext>
            </a:extLst>
          </p:cNvPr>
          <p:cNvSpPr/>
          <p:nvPr/>
        </p:nvSpPr>
        <p:spPr>
          <a:xfrm>
            <a:off x="365760" y="102917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Decks: New Design – Steel Rod</a:t>
            </a:r>
            <a:endParaRPr lang="en-US" sz="26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1ED83C3-AC00-9CE9-A9D0-0FD7A81EDA00}"/>
              </a:ext>
            </a:extLst>
          </p:cNvPr>
          <p:cNvSpPr/>
          <p:nvPr/>
        </p:nvSpPr>
        <p:spPr>
          <a:xfrm>
            <a:off x="457200" y="14173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[On Track / Delayed]</a:t>
            </a:r>
            <a:endParaRPr lang="en-US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1C083E-6867-AE4F-63A8-3FA31D87229D}"/>
              </a:ext>
            </a:extLst>
          </p:cNvPr>
          <p:cNvSpPr txBox="1"/>
          <p:nvPr/>
        </p:nvSpPr>
        <p:spPr>
          <a:xfrm>
            <a:off x="6925112" y="1813266"/>
            <a:ext cx="1761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Steel support rods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E50473-E8DF-8F3A-8ABB-B2937F7284D0}"/>
              </a:ext>
            </a:extLst>
          </p:cNvPr>
          <p:cNvSpPr txBox="1"/>
          <p:nvPr/>
        </p:nvSpPr>
        <p:spPr>
          <a:xfrm>
            <a:off x="7245113" y="3334549"/>
            <a:ext cx="1761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Metal railing posts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6B10FA-48F4-7CDC-EA55-C04512254812}"/>
              </a:ext>
            </a:extLst>
          </p:cNvPr>
          <p:cNvSpPr txBox="1"/>
          <p:nvPr/>
        </p:nvSpPr>
        <p:spPr>
          <a:xfrm>
            <a:off x="7091916" y="2732567"/>
            <a:ext cx="1594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5” drink rail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7E822A-C1FA-54BB-8E66-B26A7951FA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76" t="-13918" r="32432" b="-432"/>
          <a:stretch>
            <a:fillRect/>
          </a:stretch>
        </p:blipFill>
        <p:spPr>
          <a:xfrm>
            <a:off x="-43639" y="-16529"/>
            <a:ext cx="6222099" cy="5874404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1700FB9-390C-74D1-B487-790DC8AFBC19}"/>
              </a:ext>
            </a:extLst>
          </p:cNvPr>
          <p:cNvCxnSpPr>
            <a:cxnSpLocks/>
          </p:cNvCxnSpPr>
          <p:nvPr/>
        </p:nvCxnSpPr>
        <p:spPr>
          <a:xfrm flipH="1">
            <a:off x="4588777" y="3572931"/>
            <a:ext cx="2503139" cy="1690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0E6F470-B045-A1E6-9F59-B618B09B4738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4705350" y="2732567"/>
            <a:ext cx="2386566" cy="1692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E9F9E79-0837-3CBA-82F8-95427C22CFAC}"/>
              </a:ext>
            </a:extLst>
          </p:cNvPr>
          <p:cNvCxnSpPr>
            <a:cxnSpLocks/>
          </p:cNvCxnSpPr>
          <p:nvPr/>
        </p:nvCxnSpPr>
        <p:spPr>
          <a:xfrm flipH="1" flipV="1">
            <a:off x="4342396" y="1676392"/>
            <a:ext cx="2582716" cy="4876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382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0217D-F5DB-AC64-A4D8-2DD7BFF61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81FAA438-609B-7164-0E39-562FEC2AA0AA}"/>
              </a:ext>
            </a:extLst>
          </p:cNvPr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CC599F7-AC8E-58BA-8E75-5A849128074B}"/>
              </a:ext>
            </a:extLst>
          </p:cNvPr>
          <p:cNvSpPr/>
          <p:nvPr/>
        </p:nvSpPr>
        <p:spPr>
          <a:xfrm>
            <a:off x="365760" y="-170121"/>
            <a:ext cx="8229600" cy="10845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Decks – Steel Rod</a:t>
            </a:r>
            <a:endParaRPr lang="en-US" sz="26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708EC4C-728D-E9E3-ED7F-257B4CA0B64B}"/>
              </a:ext>
            </a:extLst>
          </p:cNvPr>
          <p:cNvSpPr/>
          <p:nvPr/>
        </p:nvSpPr>
        <p:spPr>
          <a:xfrm>
            <a:off x="457200" y="14173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[On Track / Delayed]</a:t>
            </a:r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E17336-80DB-DF14-4FD7-6D01A7A5A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6928"/>
            <a:ext cx="9144000" cy="513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74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F3898-5AD2-B4C7-9F7B-B9E575064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386D75BA-0440-DA19-F717-86A2779450D2}"/>
              </a:ext>
            </a:extLst>
          </p:cNvPr>
          <p:cNvSpPr/>
          <p:nvPr/>
        </p:nvSpPr>
        <p:spPr>
          <a:xfrm>
            <a:off x="8388" y="0"/>
            <a:ext cx="9135611" cy="905435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0448714-80F0-FC12-5930-0116A16ABFFE}"/>
              </a:ext>
            </a:extLst>
          </p:cNvPr>
          <p:cNvSpPr/>
          <p:nvPr/>
        </p:nvSpPr>
        <p:spPr>
          <a:xfrm>
            <a:off x="365760" y="177137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Decks: New Design – Piers &amp; Posts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1C8C060-0BF5-6F9B-F9D3-AB229DF5275B}"/>
              </a:ext>
            </a:extLst>
          </p:cNvPr>
          <p:cNvSpPr/>
          <p:nvPr/>
        </p:nvSpPr>
        <p:spPr>
          <a:xfrm>
            <a:off x="457200" y="14173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[On Track / Delayed]</a:t>
            </a:r>
            <a:endParaRPr lang="en-US" sz="1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129197F-74DB-F372-3A66-FB19DD11D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312" y="0"/>
            <a:ext cx="1770077" cy="1005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8C3B6B-8AE0-952A-9729-E99CE09697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13" t="1452" r="313" b="-1452"/>
          <a:stretch>
            <a:fillRect/>
          </a:stretch>
        </p:blipFill>
        <p:spPr>
          <a:xfrm>
            <a:off x="-62752" y="1039893"/>
            <a:ext cx="9215142" cy="33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37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924B7-2D4C-1501-58E4-D8B42B7FF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924FA6C0-98FD-0097-5D5A-08FAE20CDE90}"/>
              </a:ext>
            </a:extLst>
          </p:cNvPr>
          <p:cNvSpPr/>
          <p:nvPr/>
        </p:nvSpPr>
        <p:spPr>
          <a:xfrm>
            <a:off x="0" y="0"/>
            <a:ext cx="9144000" cy="876825"/>
          </a:xfrm>
          <a:prstGeom prst="rect">
            <a:avLst/>
          </a:prstGeom>
          <a:solidFill>
            <a:srgbClr val="1B3F8B"/>
          </a:solidFill>
          <a:ln w="12700">
            <a:solidFill>
              <a:srgbClr val="1B3F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9375E63-CC8B-9D54-53FA-18D2F901B536}"/>
              </a:ext>
            </a:extLst>
          </p:cNvPr>
          <p:cNvSpPr/>
          <p:nvPr/>
        </p:nvSpPr>
        <p:spPr>
          <a:xfrm>
            <a:off x="365760" y="178795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Decks: New Design – Piers &amp; Posts</a:t>
            </a:r>
            <a:endParaRPr lang="en-US" sz="26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E42415F-DAEC-0497-D37D-FCE8A7F71E90}"/>
              </a:ext>
            </a:extLst>
          </p:cNvPr>
          <p:cNvSpPr/>
          <p:nvPr/>
        </p:nvSpPr>
        <p:spPr>
          <a:xfrm>
            <a:off x="457200" y="14173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[On Track / Delayed]</a:t>
            </a:r>
            <a:endParaRPr lang="en-US" sz="1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FB8138-FC67-71DC-D87F-288884961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120" y="6522"/>
            <a:ext cx="1758599" cy="999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D24F65-05BC-78EA-F92E-7BD7280795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62" r="42917" b="1"/>
          <a:stretch>
            <a:fillRect/>
          </a:stretch>
        </p:blipFill>
        <p:spPr>
          <a:xfrm>
            <a:off x="2019869" y="876825"/>
            <a:ext cx="4329342" cy="426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00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8f49a32-fde3-48a5-9266-b5b0972a22dc}" enabled="1" method="Standard" siteId="{5ae1af62-9505-4097-a69a-c1553ef7840e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326</Words>
  <Application>Microsoft Office PowerPoint</Application>
  <PresentationFormat>On-screen Show (16:9)</PresentationFormat>
  <Paragraphs>58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 H</cp:lastModifiedBy>
  <cp:revision>10</cp:revision>
  <dcterms:created xsi:type="dcterms:W3CDTF">2026-07-28T16:36:44Z</dcterms:created>
  <dcterms:modified xsi:type="dcterms:W3CDTF">2026-08-07T19:59:07Z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Theme:3</vt:lpwstr>
  </property>
  <property fmtid="{D5CDD505-2E9C-101B-9397-08002B2CF9AE}" pid="3" name="ClassificationContentMarkingFooterText">
    <vt:lpwstr>Cisco Confidential</vt:lpwstr>
  </property>
</Properties>
</file>